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6"/>
  </p:notesMasterIdLst>
  <p:handoutMasterIdLst>
    <p:handoutMasterId r:id="rId7"/>
  </p:handoutMasterIdLst>
  <p:sldIdLst>
    <p:sldId id="281" r:id="rId2"/>
    <p:sldId id="295" r:id="rId3"/>
    <p:sldId id="293" r:id="rId4"/>
    <p:sldId id="279" r:id="rId5"/>
  </p:sldIdLst>
  <p:sldSz cx="9144000" cy="6858000" type="screen4x3"/>
  <p:notesSz cx="7053263" cy="101869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08">
          <p15:clr>
            <a:srgbClr val="A4A3A4"/>
          </p15:clr>
        </p15:guide>
        <p15:guide id="2" pos="22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CC66"/>
    <a:srgbClr val="CCFFCC"/>
    <a:srgbClr val="CCECFF"/>
    <a:srgbClr val="ACECB4"/>
    <a:srgbClr val="CCFF99"/>
    <a:srgbClr val="FFFF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58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58" y="-114"/>
      </p:cViewPr>
      <p:guideLst>
        <p:guide orient="horz" pos="3208"/>
        <p:guide pos="22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525" cy="509588"/>
          </a:xfrm>
          <a:prstGeom prst="rect">
            <a:avLst/>
          </a:prstGeom>
        </p:spPr>
        <p:txBody>
          <a:bodyPr vert="horz" lIns="94137" tIns="47069" rIns="94137" bIns="47069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94150" y="0"/>
            <a:ext cx="3057525" cy="509588"/>
          </a:xfrm>
          <a:prstGeom prst="rect">
            <a:avLst/>
          </a:prstGeom>
        </p:spPr>
        <p:txBody>
          <a:bodyPr vert="horz" lIns="94137" tIns="47069" rIns="94137" bIns="47069" rtlCol="0"/>
          <a:lstStyle>
            <a:lvl1pPr algn="r">
              <a:defRPr sz="1200"/>
            </a:lvl1pPr>
          </a:lstStyle>
          <a:p>
            <a:pPr>
              <a:defRPr/>
            </a:pPr>
            <a:fld id="{4A4C3A75-1A5A-412F-B099-852F41A63415}" type="datetimeFigureOut">
              <a:rPr lang="fr-FR"/>
              <a:pPr>
                <a:defRPr/>
              </a:pPr>
              <a:t>02/03/2017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675813"/>
            <a:ext cx="3057525" cy="509587"/>
          </a:xfrm>
          <a:prstGeom prst="rect">
            <a:avLst/>
          </a:prstGeom>
        </p:spPr>
        <p:txBody>
          <a:bodyPr vert="horz" lIns="94137" tIns="47069" rIns="94137" bIns="4706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94150" y="9675813"/>
            <a:ext cx="3057525" cy="509587"/>
          </a:xfrm>
          <a:prstGeom prst="rect">
            <a:avLst/>
          </a:prstGeom>
        </p:spPr>
        <p:txBody>
          <a:bodyPr vert="horz" lIns="94137" tIns="47069" rIns="94137" bIns="47069" rtlCol="0" anchor="b"/>
          <a:lstStyle>
            <a:lvl1pPr algn="r">
              <a:defRPr sz="1200"/>
            </a:lvl1pPr>
          </a:lstStyle>
          <a:p>
            <a:pPr>
              <a:defRPr/>
            </a:pPr>
            <a:fld id="{272C19E4-7DDA-4912-9871-E26728612F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223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752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37" tIns="47069" rIns="94137" bIns="4706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150" y="0"/>
            <a:ext cx="305752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37" tIns="47069" rIns="94137" bIns="4706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130EA03-0752-4F2E-B69B-8D784E0358D2}" type="datetimeFigureOut">
              <a:rPr lang="fr-FR"/>
              <a:pPr>
                <a:defRPr/>
              </a:pPr>
              <a:t>02/03/2017</a:t>
            </a:fld>
            <a:endParaRPr lang="fr-FR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2663" y="765175"/>
            <a:ext cx="5089525" cy="381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6438" y="4838700"/>
            <a:ext cx="5640387" cy="458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37" tIns="47069" rIns="94137" bIns="470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75813"/>
            <a:ext cx="30575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37" tIns="47069" rIns="94137" bIns="4706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150" y="9675813"/>
            <a:ext cx="30575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37" tIns="47069" rIns="94137" bIns="4706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DB98D3F-0A64-4DA4-A5DB-9A77B0F9CF6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7225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98D3F-0A64-4DA4-A5DB-9A77B0F9CF6D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6328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7C651-172A-4C42-87E1-1EBA162FD951}" type="datetime1">
              <a:rPr lang="fr-FR"/>
              <a:pPr>
                <a:defRPr/>
              </a:pPr>
              <a:t>02/03/2017</a:t>
            </a:fld>
            <a:endParaRPr lang="fr-FR" dirty="0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D0513-6CD0-45F6-9BD4-76592A56138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0686B-1F05-4199-98B3-5359B9CA1A31}" type="datetime1">
              <a:rPr lang="fr-FR"/>
              <a:pPr>
                <a:defRPr/>
              </a:pPr>
              <a:t>02/03/2017</a:t>
            </a:fld>
            <a:endParaRPr lang="fr-FR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6FE98-FFF5-431C-B0BA-67F997A77E8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FDEA0-F6D7-4D71-AE71-3A253DBA0843}" type="datetime1">
              <a:rPr lang="fr-FR"/>
              <a:pPr>
                <a:defRPr/>
              </a:pPr>
              <a:t>02/03/2017</a:t>
            </a:fld>
            <a:endParaRPr lang="fr-FR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E88F9-86F9-4224-84F2-4D0B89086A3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5287C-0A7E-43D9-80C7-337EC51974C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E2C54-2D74-49FF-9D14-74735562802C}" type="datetime1">
              <a:rPr lang="fr-FR"/>
              <a:pPr>
                <a:defRPr/>
              </a:pPr>
              <a:t>02/03/2017</a:t>
            </a:fld>
            <a:endParaRPr lang="fr-FR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D2275-C3C9-43F5-9123-52F52A3788E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116D9-7E46-47A9-81E8-6857AAFF0EF9}" type="datetime1">
              <a:rPr lang="fr-FR"/>
              <a:pPr>
                <a:defRPr/>
              </a:pPr>
              <a:t>02/03/2017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163CB-FAE0-4477-BC82-4AAC1E5C250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2EC00-6C21-4AB5-BB31-2C19872A1D0B}" type="datetime1">
              <a:rPr lang="fr-FR"/>
              <a:pPr>
                <a:defRPr/>
              </a:pPr>
              <a:t>02/03/2017</a:t>
            </a:fld>
            <a:endParaRPr lang="fr-FR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F2F6E-6C85-422A-9E6C-50CF8A7188E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AF3DE-A506-487E-85E7-5ECB275710FA}" type="datetime1">
              <a:rPr lang="fr-FR"/>
              <a:pPr>
                <a:defRPr/>
              </a:pPr>
              <a:t>02/03/2017</a:t>
            </a:fld>
            <a:endParaRPr lang="fr-FR" dirty="0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8DB06-251A-4BD0-95C8-5EA53A516CE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8D316-F491-4FFE-A6A4-7F781621379E}" type="datetime1">
              <a:rPr lang="fr-FR"/>
              <a:pPr>
                <a:defRPr/>
              </a:pPr>
              <a:t>02/03/2017</a:t>
            </a:fld>
            <a:endParaRPr lang="fr-FR" dirty="0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E1756-FAEE-4DB6-B966-E7E1B447462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AF9F4-DE90-4B59-95CD-C48C72AEC0EA}" type="datetime1">
              <a:rPr lang="fr-FR"/>
              <a:pPr>
                <a:defRPr/>
              </a:pPr>
              <a:t>02/03/2017</a:t>
            </a:fld>
            <a:endParaRPr lang="fr-FR" dirty="0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D374C-CDD8-49F5-A19D-FDCA1DBD2C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EA0CE-B89C-4D40-817E-91527D6516CF}" type="datetime1">
              <a:rPr lang="fr-FR"/>
              <a:pPr>
                <a:defRPr/>
              </a:pPr>
              <a:t>02/03/2017</a:t>
            </a:fld>
            <a:endParaRPr lang="fr-FR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6FAFF-FEB6-4A99-9697-FE1981F1DC8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E7998-8865-4DA5-9AF3-BF160C4ADBCD}" type="datetime1">
              <a:rPr lang="fr-FR"/>
              <a:pPr>
                <a:defRPr/>
              </a:pPr>
              <a:t>02/03/2017</a:t>
            </a:fld>
            <a:endParaRPr lang="fr-FR" dirty="0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38A48-0FC8-429D-821B-A70C5A6073B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00C0F73-C6CC-47BB-94F4-2D5D194CC0B4}" type="datetime1">
              <a:rPr lang="fr-FR"/>
              <a:pPr>
                <a:defRPr/>
              </a:pPr>
              <a:t>02/03/2017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B3C0AB6-B656-42C1-980C-62F13FCA08B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093" r:id="rId2"/>
    <p:sldLayoutId id="214748410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104" r:id="rId9"/>
    <p:sldLayoutId id="2147484099" r:id="rId10"/>
    <p:sldLayoutId id="2147484100" r:id="rId11"/>
    <p:sldLayoutId id="214748410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B084A-E346-4C5D-BDF0-9E3668B76D3C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7171" name="Text Box 76"/>
          <p:cNvSpPr txBox="1">
            <a:spLocks noChangeArrowheads="1"/>
          </p:cNvSpPr>
          <p:nvPr/>
        </p:nvSpPr>
        <p:spPr bwMode="auto">
          <a:xfrm>
            <a:off x="466725" y="6037263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7172" name="Text Box 77"/>
          <p:cNvSpPr txBox="1">
            <a:spLocks noChangeArrowheads="1"/>
          </p:cNvSpPr>
          <p:nvPr/>
        </p:nvSpPr>
        <p:spPr bwMode="auto">
          <a:xfrm>
            <a:off x="466725" y="6037263"/>
            <a:ext cx="3455988" cy="366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7173" name="Text Box 2"/>
          <p:cNvSpPr txBox="1">
            <a:spLocks noChangeArrowheads="1"/>
          </p:cNvSpPr>
          <p:nvPr/>
        </p:nvSpPr>
        <p:spPr bwMode="auto">
          <a:xfrm>
            <a:off x="900113" y="836613"/>
            <a:ext cx="7315200" cy="822325"/>
          </a:xfrm>
          <a:prstGeom prst="rect">
            <a:avLst/>
          </a:prstGeom>
          <a:solidFill>
            <a:srgbClr val="CC99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200" b="1">
                <a:solidFill>
                  <a:srgbClr val="0000FF"/>
                </a:solidFill>
                <a:latin typeface="Times New Roman" pitchFamily="18" charset="0"/>
              </a:rPr>
              <a:t>LYCEE RICHELIEU</a:t>
            </a:r>
          </a:p>
          <a:p>
            <a:pPr algn="ctr"/>
            <a:r>
              <a:rPr lang="fr-FR" sz="2200" b="1">
                <a:solidFill>
                  <a:srgbClr val="0000FF"/>
                </a:solidFill>
                <a:latin typeface="Times New Roman" pitchFamily="18" charset="0"/>
              </a:rPr>
              <a:t>ORGANIGRAMME DES FILIERES DE FORMATION</a:t>
            </a:r>
            <a:endParaRPr lang="fr-FR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3635375" y="1844675"/>
            <a:ext cx="2232025" cy="822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200" b="1">
                <a:solidFill>
                  <a:srgbClr val="0000FF"/>
                </a:solidFill>
                <a:latin typeface="Times New Roman" pitchFamily="18" charset="0"/>
              </a:rPr>
              <a:t>BTS</a:t>
            </a:r>
          </a:p>
          <a:p>
            <a:pPr algn="ctr">
              <a:spcAft>
                <a:spcPts val="1000"/>
              </a:spcAft>
            </a:pPr>
            <a:r>
              <a:rPr lang="fr-FR" sz="1200">
                <a:latin typeface="Calibri" pitchFamily="34" charset="0"/>
              </a:rPr>
              <a:t>Technico-commercial</a:t>
            </a:r>
            <a:endParaRPr lang="fr-FR"/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6228185" y="1844675"/>
            <a:ext cx="2771354" cy="822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200" b="1">
                <a:solidFill>
                  <a:srgbClr val="0000FF"/>
                </a:solidFill>
                <a:latin typeface="Times New Roman" pitchFamily="18" charset="0"/>
              </a:rPr>
              <a:t>TSI</a:t>
            </a:r>
          </a:p>
          <a:p>
            <a:pPr algn="ctr"/>
            <a:r>
              <a:rPr lang="fr-FR" sz="1200">
                <a:latin typeface="Times New Roman" pitchFamily="18" charset="0"/>
              </a:rPr>
              <a:t>Classes préparatoires aux Grandes Ecoles</a:t>
            </a:r>
            <a:endParaRPr lang="fr-FR"/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468313" y="3213100"/>
            <a:ext cx="1833562" cy="118110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200" b="1" dirty="0" smtClean="0">
                <a:solidFill>
                  <a:srgbClr val="0000FF"/>
                </a:solidFill>
                <a:latin typeface="Times New Roman" pitchFamily="18" charset="0"/>
              </a:rPr>
              <a:t>L </a:t>
            </a:r>
            <a:endParaRPr lang="fr-FR" sz="2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r>
              <a:rPr lang="fr-FR" sz="1600" b="1" dirty="0">
                <a:solidFill>
                  <a:srgbClr val="002060"/>
                </a:solidFill>
                <a:latin typeface="Calibri" pitchFamily="34" charset="0"/>
              </a:rPr>
              <a:t>Littéraire</a:t>
            </a:r>
          </a:p>
          <a:p>
            <a:pPr algn="ctr"/>
            <a:r>
              <a:rPr lang="fr-FR" sz="1600" b="1" dirty="0">
                <a:latin typeface="Calibri" pitchFamily="34" charset="0"/>
              </a:rPr>
              <a:t>2 Premières</a:t>
            </a:r>
          </a:p>
          <a:p>
            <a:pPr algn="ctr">
              <a:spcAft>
                <a:spcPts val="1000"/>
              </a:spcAft>
            </a:pPr>
            <a:r>
              <a:rPr lang="fr-FR" sz="1600" b="1" dirty="0">
                <a:latin typeface="Calibri" pitchFamily="34" charset="0"/>
              </a:rPr>
              <a:t>2 Terminales</a:t>
            </a:r>
          </a:p>
          <a:p>
            <a:pPr algn="ctr">
              <a:spcAft>
                <a:spcPts val="1000"/>
              </a:spcAft>
            </a:pPr>
            <a:endParaRPr lang="fr-FR" dirty="0"/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2484438" y="3213100"/>
            <a:ext cx="2109787" cy="1158875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200" b="1" dirty="0">
                <a:solidFill>
                  <a:srgbClr val="0000FF"/>
                </a:solidFill>
                <a:latin typeface="Times New Roman" pitchFamily="18" charset="0"/>
              </a:rPr>
              <a:t>ES</a:t>
            </a:r>
          </a:p>
          <a:p>
            <a:pPr algn="ctr"/>
            <a:r>
              <a:rPr lang="fr-FR" sz="1600" b="1" dirty="0">
                <a:solidFill>
                  <a:srgbClr val="002060"/>
                </a:solidFill>
                <a:latin typeface="Calibri" pitchFamily="34" charset="0"/>
              </a:rPr>
              <a:t>Economique et Sociale</a:t>
            </a:r>
          </a:p>
          <a:p>
            <a:pPr algn="ctr"/>
            <a:r>
              <a:rPr lang="fr-FR" sz="1600" b="1" dirty="0" smtClean="0">
                <a:latin typeface="Calibri" pitchFamily="34" charset="0"/>
              </a:rPr>
              <a:t>4,5 </a:t>
            </a:r>
            <a:r>
              <a:rPr lang="fr-FR" sz="1600" b="1" dirty="0">
                <a:latin typeface="Calibri" pitchFamily="34" charset="0"/>
              </a:rPr>
              <a:t>Premières</a:t>
            </a:r>
          </a:p>
          <a:p>
            <a:pPr algn="ctr">
              <a:spcAft>
                <a:spcPts val="1000"/>
              </a:spcAft>
            </a:pPr>
            <a:r>
              <a:rPr lang="fr-FR" sz="1600" b="1" dirty="0">
                <a:latin typeface="Calibri" pitchFamily="34" charset="0"/>
              </a:rPr>
              <a:t>4 Terminales</a:t>
            </a:r>
          </a:p>
          <a:p>
            <a:pPr algn="ctr">
              <a:spcAft>
                <a:spcPts val="1000"/>
              </a:spcAft>
            </a:pPr>
            <a:endParaRPr lang="fr-FR" dirty="0"/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7019925" y="3213100"/>
            <a:ext cx="2049463" cy="1109663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200" b="1" dirty="0">
                <a:solidFill>
                  <a:srgbClr val="0000FF"/>
                </a:solidFill>
                <a:latin typeface="Times New Roman" pitchFamily="18" charset="0"/>
              </a:rPr>
              <a:t>STI2D </a:t>
            </a:r>
            <a:r>
              <a:rPr lang="fr-FR" sz="2200" b="1" dirty="0" smtClean="0">
                <a:solidFill>
                  <a:srgbClr val="0000FF"/>
                </a:solidFill>
                <a:latin typeface="Times New Roman" pitchFamily="18" charset="0"/>
              </a:rPr>
              <a:t>(4)</a:t>
            </a:r>
            <a:endParaRPr lang="fr-FR" sz="2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fr-FR" sz="1400" b="1" dirty="0">
                <a:solidFill>
                  <a:srgbClr val="002060"/>
                </a:solidFill>
                <a:latin typeface="Calibri" pitchFamily="34" charset="0"/>
              </a:rPr>
              <a:t>Sciences et Technologies</a:t>
            </a:r>
            <a:r>
              <a:rPr lang="fr-FR" sz="1400" dirty="0">
                <a:solidFill>
                  <a:srgbClr val="002060"/>
                </a:solidFill>
                <a:latin typeface="Calibri" pitchFamily="34" charset="0"/>
              </a:rPr>
              <a:t>  pour l’</a:t>
            </a:r>
            <a:r>
              <a:rPr lang="fr-FR" sz="1400" b="1" dirty="0">
                <a:solidFill>
                  <a:srgbClr val="002060"/>
                </a:solidFill>
                <a:latin typeface="Calibri" pitchFamily="34" charset="0"/>
              </a:rPr>
              <a:t>Industrie et le Développement Durable</a:t>
            </a:r>
          </a:p>
          <a:p>
            <a:pPr algn="ctr">
              <a:spcAft>
                <a:spcPts val="1000"/>
              </a:spcAft>
            </a:pP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8203" name="Text Box 8"/>
          <p:cNvSpPr txBox="1">
            <a:spLocks noChangeArrowheads="1"/>
          </p:cNvSpPr>
          <p:nvPr/>
        </p:nvSpPr>
        <p:spPr bwMode="auto">
          <a:xfrm>
            <a:off x="4859338" y="3213100"/>
            <a:ext cx="1978025" cy="1109663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200" b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</a:p>
          <a:p>
            <a:pPr algn="ctr"/>
            <a:r>
              <a:rPr lang="fr-FR" sz="1600" b="1" dirty="0">
                <a:solidFill>
                  <a:srgbClr val="002060"/>
                </a:solidFill>
                <a:latin typeface="Calibri" pitchFamily="34" charset="0"/>
              </a:rPr>
              <a:t>Scientifique</a:t>
            </a:r>
          </a:p>
          <a:p>
            <a:pPr algn="ctr"/>
            <a:r>
              <a:rPr lang="fr-FR" sz="1600" b="1" dirty="0" smtClean="0">
                <a:latin typeface="Calibri" pitchFamily="34" charset="0"/>
              </a:rPr>
              <a:t>10,5 </a:t>
            </a:r>
            <a:r>
              <a:rPr lang="fr-FR" sz="1600" b="1" dirty="0">
                <a:latin typeface="Calibri" pitchFamily="34" charset="0"/>
              </a:rPr>
              <a:t>Premières</a:t>
            </a:r>
          </a:p>
          <a:p>
            <a:pPr algn="ctr"/>
            <a:r>
              <a:rPr lang="fr-FR" sz="1600" b="1" dirty="0">
                <a:latin typeface="Calibri" pitchFamily="34" charset="0"/>
              </a:rPr>
              <a:t>10 Terminales</a:t>
            </a:r>
          </a:p>
          <a:p>
            <a:pPr algn="ctr">
              <a:spcAft>
                <a:spcPts val="1000"/>
              </a:spcAft>
            </a:pPr>
            <a:endParaRPr lang="fr-FR" dirty="0"/>
          </a:p>
        </p:txBody>
      </p:sp>
      <p:sp>
        <p:nvSpPr>
          <p:cNvPr id="8204" name="Line 9"/>
          <p:cNvSpPr>
            <a:spLocks noChangeShapeType="1"/>
          </p:cNvSpPr>
          <p:nvPr/>
        </p:nvSpPr>
        <p:spPr bwMode="auto">
          <a:xfrm flipV="1">
            <a:off x="7956550" y="2636838"/>
            <a:ext cx="0" cy="595312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8205" name="Line 10"/>
          <p:cNvSpPr>
            <a:spLocks noChangeShapeType="1"/>
          </p:cNvSpPr>
          <p:nvPr/>
        </p:nvSpPr>
        <p:spPr bwMode="auto">
          <a:xfrm flipH="1">
            <a:off x="4643438" y="2997200"/>
            <a:ext cx="3292475" cy="0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06" name="Line 11"/>
          <p:cNvSpPr>
            <a:spLocks noChangeShapeType="1"/>
          </p:cNvSpPr>
          <p:nvPr/>
        </p:nvSpPr>
        <p:spPr bwMode="auto">
          <a:xfrm flipV="1">
            <a:off x="4643438" y="2636838"/>
            <a:ext cx="0" cy="366712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8207" name="Text Box 12"/>
          <p:cNvSpPr txBox="1">
            <a:spLocks noChangeArrowheads="1"/>
          </p:cNvSpPr>
          <p:nvPr/>
        </p:nvSpPr>
        <p:spPr bwMode="auto">
          <a:xfrm>
            <a:off x="1133475" y="5084763"/>
            <a:ext cx="7129463" cy="649287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200" b="1" dirty="0">
                <a:solidFill>
                  <a:srgbClr val="800080"/>
                </a:solidFill>
                <a:latin typeface="Times New Roman" pitchFamily="18" charset="0"/>
              </a:rPr>
              <a:t>18 SECONDES de détermination</a:t>
            </a:r>
            <a:endParaRPr lang="fr-FR" dirty="0">
              <a:latin typeface="Times New Roman" pitchFamily="18" charset="0"/>
            </a:endParaRPr>
          </a:p>
          <a:p>
            <a:endParaRPr lang="fr-FR" dirty="0"/>
          </a:p>
        </p:txBody>
      </p:sp>
      <p:sp>
        <p:nvSpPr>
          <p:cNvPr id="8208" name="Line 13"/>
          <p:cNvSpPr>
            <a:spLocks noChangeShapeType="1"/>
          </p:cNvSpPr>
          <p:nvPr/>
        </p:nvSpPr>
        <p:spPr bwMode="auto">
          <a:xfrm flipV="1">
            <a:off x="4662488" y="4829175"/>
            <a:ext cx="0" cy="219075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09" name="Line 14"/>
          <p:cNvSpPr>
            <a:spLocks noChangeShapeType="1"/>
          </p:cNvSpPr>
          <p:nvPr/>
        </p:nvSpPr>
        <p:spPr bwMode="auto">
          <a:xfrm>
            <a:off x="1165225" y="4829175"/>
            <a:ext cx="7086600" cy="0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0" name="Line 15"/>
          <p:cNvSpPr>
            <a:spLocks noChangeShapeType="1"/>
          </p:cNvSpPr>
          <p:nvPr/>
        </p:nvSpPr>
        <p:spPr bwMode="auto">
          <a:xfrm flipV="1">
            <a:off x="1182688" y="4371975"/>
            <a:ext cx="0" cy="457200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8211" name="Line 16"/>
          <p:cNvSpPr>
            <a:spLocks noChangeShapeType="1"/>
          </p:cNvSpPr>
          <p:nvPr/>
        </p:nvSpPr>
        <p:spPr bwMode="auto">
          <a:xfrm flipV="1">
            <a:off x="3376613" y="4371975"/>
            <a:ext cx="0" cy="457200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8212" name="Line 17"/>
          <p:cNvSpPr>
            <a:spLocks noChangeShapeType="1"/>
          </p:cNvSpPr>
          <p:nvPr/>
        </p:nvSpPr>
        <p:spPr bwMode="auto">
          <a:xfrm flipV="1">
            <a:off x="5845175" y="4371975"/>
            <a:ext cx="0" cy="457200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8213" name="Line 18"/>
          <p:cNvSpPr>
            <a:spLocks noChangeShapeType="1"/>
          </p:cNvSpPr>
          <p:nvPr/>
        </p:nvSpPr>
        <p:spPr bwMode="auto">
          <a:xfrm flipV="1">
            <a:off x="8205788" y="4371975"/>
            <a:ext cx="0" cy="457200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8214" name="Text Box 19"/>
          <p:cNvSpPr txBox="1">
            <a:spLocks noChangeArrowheads="1"/>
          </p:cNvSpPr>
          <p:nvPr/>
        </p:nvSpPr>
        <p:spPr bwMode="auto">
          <a:xfrm>
            <a:off x="1331913" y="6092825"/>
            <a:ext cx="667543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b="1" dirty="0">
                <a:solidFill>
                  <a:srgbClr val="0000FF"/>
                </a:solidFill>
                <a:latin typeface="Times New Roman" pitchFamily="18" charset="0"/>
              </a:rPr>
              <a:t>Classe de troisième de collège</a:t>
            </a:r>
            <a:endParaRPr lang="fr-FR" dirty="0"/>
          </a:p>
        </p:txBody>
      </p:sp>
      <p:sp>
        <p:nvSpPr>
          <p:cNvPr id="8215" name="Line 20"/>
          <p:cNvSpPr>
            <a:spLocks noChangeShapeType="1"/>
          </p:cNvSpPr>
          <p:nvPr/>
        </p:nvSpPr>
        <p:spPr bwMode="auto">
          <a:xfrm flipV="1">
            <a:off x="4643438" y="5732463"/>
            <a:ext cx="0" cy="342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8" grpId="0" animBg="1"/>
      <p:bldP spid="8209" grpId="0" animBg="1"/>
      <p:bldP spid="8210" grpId="0" animBg="1"/>
      <p:bldP spid="8211" grpId="0" animBg="1"/>
      <p:bldP spid="8212" grpId="0" animBg="1"/>
      <p:bldP spid="8213" grpId="0" animBg="1"/>
      <p:bldP spid="8214" grpId="0" animBg="1"/>
      <p:bldP spid="82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5F232-9862-4D44-B7F1-C458B05767C7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8195" name="Text Box 18"/>
          <p:cNvSpPr txBox="1">
            <a:spLocks noChangeArrowheads="1"/>
          </p:cNvSpPr>
          <p:nvPr/>
        </p:nvSpPr>
        <p:spPr bwMode="auto">
          <a:xfrm>
            <a:off x="1874838" y="1671638"/>
            <a:ext cx="6507162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fr-FR">
              <a:latin typeface="Calibri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990850" y="2903220"/>
          <a:ext cx="3162300" cy="1051560"/>
        </p:xfrm>
        <a:graphic>
          <a:graphicData uri="http://schemas.openxmlformats.org/drawingml/2006/table">
            <a:tbl>
              <a:tblPr/>
              <a:tblGrid>
                <a:gridCol w="3162300"/>
              </a:tblGrid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RAPPEL : 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9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 Le choix d’une option facultative engage l’élève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 sur la durée de l’année scolaire et est l’expression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 d’un intérêt personnel réel.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5842" name="AutoShape 2"/>
          <p:cNvSpPr>
            <a:spLocks noChangeShapeType="1"/>
          </p:cNvSpPr>
          <p:nvPr/>
        </p:nvSpPr>
        <p:spPr bwMode="auto">
          <a:xfrm flipH="1">
            <a:off x="3578225" y="463550"/>
            <a:ext cx="12700" cy="9985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67544" y="1176490"/>
            <a:ext cx="8208912" cy="4570482"/>
          </a:xfrm>
          <a:prstGeom prst="rect">
            <a:avLst/>
          </a:prstGeom>
          <a:solidFill>
            <a:srgbClr val="EFEFE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CLASSE DE SECONDE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Enseignements d'exploration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&amp;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facultatifs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En plus des enseignements communs d’une durée de 25.5 heures (dont 2 heures d’Accompagnement Personnalisé),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les élèves doivent choisir deux enseignements d'exploration d'1.5 heures chacun par semaine et peuvent opter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pour un enseignement facultatif de 3 heures en sus.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Les enseignements d’exploration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ont des objectifs complémentaires :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faire découvrir aux élèves des champs disciplinaires nouveaux (connaissances et méthodes) ;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leur apprendre à identifier les activités professionnelles auxquelles ces cursus peuvent conduire ;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les préparer à choisir une série en première et leur donner des éléments d'information sur les filières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de l'enseignement supérieur.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sz="900" b="1" dirty="0" smtClean="0">
              <a:solidFill>
                <a:srgbClr val="474747"/>
              </a:solidFill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L'acc</a:t>
            </a:r>
            <a:r>
              <a:rPr lang="fr-FR" sz="1600" b="1" i="1" dirty="0" smtClean="0">
                <a:latin typeface="+mj-lt"/>
                <a:ea typeface="Calibri" pitchFamily="34" charset="0"/>
                <a:cs typeface="Arial" pitchFamily="34" charset="0"/>
              </a:rPr>
              <a:t>è</a:t>
            </a: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s à une série déterminée du cycle terminal n'est pas conditionné par le choix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d'un enseignement  particulier.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600" b="1" i="1" dirty="0" smtClean="0"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Les enseignements facultatifs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correspondent à un investissement plus important qui sera mené sur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les 3 ans,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ils ne conditionnent pas l’orientation mais doivent en toute logique correspondre à une réelle motivation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5F232-9862-4D44-B7F1-C458B05767C7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8195" name="Text Box 18"/>
          <p:cNvSpPr txBox="1">
            <a:spLocks noChangeArrowheads="1"/>
          </p:cNvSpPr>
          <p:nvPr/>
        </p:nvSpPr>
        <p:spPr bwMode="auto">
          <a:xfrm>
            <a:off x="1874838" y="1671638"/>
            <a:ext cx="6507162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fr-FR">
              <a:latin typeface="Calibri" pitchFamily="34" charset="0"/>
            </a:endParaRPr>
          </a:p>
        </p:txBody>
      </p:sp>
      <p:sp>
        <p:nvSpPr>
          <p:cNvPr id="35842" name="AutoShape 2"/>
          <p:cNvSpPr>
            <a:spLocks noChangeShapeType="1"/>
          </p:cNvSpPr>
          <p:nvPr/>
        </p:nvSpPr>
        <p:spPr bwMode="auto">
          <a:xfrm flipH="1">
            <a:off x="3578225" y="463550"/>
            <a:ext cx="12700" cy="9985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55576" y="887300"/>
            <a:ext cx="8064896" cy="3123932"/>
          </a:xfrm>
          <a:prstGeom prst="rect">
            <a:avLst/>
          </a:prstGeom>
          <a:solidFill>
            <a:srgbClr val="EFEFE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Un premier enseignement  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L’enseignement d’exploration n° 1 touche obligatoirement le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domaine de l'économie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: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ciences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conomiques et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ociales  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Ou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rincipes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ondamentaux de l'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conomie et de la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estion.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Tous les élèves doivent en effet acquérir une culture </a:t>
            </a:r>
            <a:r>
              <a:rPr lang="fr-FR" sz="1400" dirty="0" smtClean="0">
                <a:solidFill>
                  <a:srgbClr val="474747"/>
                </a:solidFill>
                <a:latin typeface="+mj-lt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conomique pour comprendre les grands enjeux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du </a:t>
            </a:r>
            <a:r>
              <a:rPr kumimoji="0" lang="fr-FR" sz="1400" b="0" i="0" u="none" strike="noStrike" cap="none" normalizeH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monde actuel.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900" dirty="0" smtClean="0">
              <a:solidFill>
                <a:srgbClr val="474747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Un second enseignement 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Enseignement d’exploration n°2	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ET (non obligatoire)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Enseignement Facultatif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755576" y="4075075"/>
            <a:ext cx="8064896" cy="2215991"/>
          </a:xfrm>
          <a:prstGeom prst="rect">
            <a:avLst/>
          </a:prstGeom>
          <a:solidFill>
            <a:srgbClr val="EFEFE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thodes et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ratiques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cientifiques			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Latin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echnologie &amp;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ciences de l'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nieur(=SI+CIT)		</a:t>
            </a:r>
            <a:r>
              <a:rPr lang="fr-FR" sz="1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angue </a:t>
            </a:r>
            <a:r>
              <a:rPr lang="fr-FR" sz="1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ivante 3 Italien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nformatique &amp;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ation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um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rique			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EPS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itt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rature et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Arts Plastiques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atri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47474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moines					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Musique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âtre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900" b="1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fr-FR" sz="9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12B5D-B510-4C0D-8675-7477AB2440FA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95536" y="620688"/>
            <a:ext cx="8424936" cy="829457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Merci </a:t>
            </a:r>
            <a:r>
              <a:rPr lang="fr-FR" sz="4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et à bientôt</a:t>
            </a:r>
            <a:r>
              <a:rPr lang="fr-FR" sz="4800" b="1" dirty="0">
                <a:solidFill>
                  <a:schemeClr val="accent1"/>
                </a:solidFill>
              </a:rPr>
              <a:t>…</a:t>
            </a:r>
          </a:p>
          <a:p>
            <a:pPr algn="ctr">
              <a:defRPr/>
            </a:pPr>
            <a:endParaRPr lang="fr-FR" sz="1600" b="1" dirty="0" smtClean="0">
              <a:solidFill>
                <a:schemeClr val="tx2"/>
              </a:solidFill>
            </a:endParaRPr>
          </a:p>
          <a:p>
            <a:pPr marL="363538" lvl="4" indent="-363538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fr-FR" sz="2000" b="1" dirty="0" smtClean="0">
                <a:solidFill>
                  <a:schemeClr val="tx1"/>
                </a:solidFill>
              </a:rPr>
              <a:t>Le lycée:</a:t>
            </a:r>
            <a:endParaRPr lang="fr-FR" sz="1600" b="1" dirty="0" smtClean="0">
              <a:solidFill>
                <a:schemeClr val="tx2"/>
              </a:solidFill>
            </a:endParaRPr>
          </a:p>
          <a:p>
            <a:pPr marL="820738" lvl="5" indent="-363538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fr-FR" dirty="0" smtClean="0"/>
              <a:t>Portes Ouvertes du lycée : </a:t>
            </a:r>
          </a:p>
          <a:p>
            <a:pPr marL="820738" lvl="5" indent="-363538" algn="ctr">
              <a:spcBef>
                <a:spcPct val="50000"/>
              </a:spcBef>
              <a:defRPr/>
            </a:pPr>
            <a:r>
              <a:rPr lang="fr-F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Vendredi 03 mars 2017 à partir de 16h30</a:t>
            </a:r>
          </a:p>
          <a:p>
            <a:pPr marL="820738" lvl="1" indent="-363538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fr-FR" dirty="0" smtClean="0"/>
              <a:t>Site </a:t>
            </a:r>
            <a:r>
              <a:rPr lang="fr-FR" dirty="0"/>
              <a:t>du lycée :  </a:t>
            </a:r>
            <a:r>
              <a:rPr lang="fr-F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lyc-richelieu-rueil.ac-versailles.fr</a:t>
            </a:r>
          </a:p>
          <a:p>
            <a:pPr>
              <a:defRPr/>
            </a:pPr>
            <a:endParaRPr lang="fr-FR" sz="20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fr-FR" sz="2000" b="1" dirty="0">
                <a:solidFill>
                  <a:schemeClr val="tx2"/>
                </a:solidFill>
              </a:rPr>
              <a:t> </a:t>
            </a:r>
            <a:r>
              <a:rPr lang="fr-FR" sz="2000" b="1" dirty="0">
                <a:solidFill>
                  <a:srgbClr val="000000"/>
                </a:solidFill>
              </a:rPr>
              <a:t>La brochure de l’ONISEP en ligne sur :</a:t>
            </a:r>
            <a:r>
              <a:rPr lang="fr-FR" sz="2000" b="1" dirty="0">
                <a:solidFill>
                  <a:schemeClr val="tx2"/>
                </a:solidFill>
              </a:rPr>
              <a:t>  </a:t>
            </a:r>
          </a:p>
          <a:p>
            <a:pPr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pitchFamily="34" charset="0"/>
                <a:cs typeface="Arial" pitchFamily="34" charset="0"/>
              </a:rPr>
              <a:t>www.onisep.fr</a:t>
            </a:r>
          </a:p>
          <a:p>
            <a:pPr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fr-FR" sz="2000" b="1" dirty="0">
                <a:solidFill>
                  <a:srgbClr val="000000"/>
                </a:solidFill>
              </a:rPr>
              <a:t> Les sites du ministère de l’Education nationale :</a:t>
            </a:r>
            <a:endParaRPr lang="fr-FR" sz="10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sz="1000" b="1" dirty="0">
                <a:solidFill>
                  <a:srgbClr val="000000"/>
                </a:solidFill>
              </a:rPr>
              <a:t> </a:t>
            </a:r>
          </a:p>
          <a:p>
            <a:pPr algn="ctr">
              <a:defRPr/>
            </a:pPr>
            <a:r>
              <a:rPr lang="fr-F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www.eduscol.education.fr</a:t>
            </a:r>
          </a:p>
          <a:p>
            <a:pPr algn="ctr">
              <a:defRPr/>
            </a:pPr>
            <a:r>
              <a:rPr lang="fr-F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www.education.gouv.fr</a:t>
            </a:r>
          </a:p>
          <a:p>
            <a:pPr algn="ctr">
              <a:defRPr/>
            </a:pPr>
            <a:endParaRPr lang="fr-FR" sz="20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sz="20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sz="10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sz="2000" b="1" dirty="0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2366</TotalTime>
  <Words>203</Words>
  <Application>Microsoft Office PowerPoint</Application>
  <PresentationFormat>Affichage à l'écran (4:3)</PresentationFormat>
  <Paragraphs>102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Constantia</vt:lpstr>
      <vt:lpstr>Times New Roman</vt:lpstr>
      <vt:lpstr>Wingdings</vt:lpstr>
      <vt:lpstr>Wingdings 2</vt:lpstr>
      <vt:lpstr>Débit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nouveau Lycée général et technologique</dc:title>
  <dc:creator>Ministère de l'Éducation nationale</dc:creator>
  <cp:lastModifiedBy>j.clot-ourghanlian1</cp:lastModifiedBy>
  <cp:revision>181</cp:revision>
  <dcterms:created xsi:type="dcterms:W3CDTF">2010-01-08T13:56:45Z</dcterms:created>
  <dcterms:modified xsi:type="dcterms:W3CDTF">2017-03-02T19:03:36Z</dcterms:modified>
</cp:coreProperties>
</file>